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36"/>
  </p:notesMasterIdLst>
  <p:sldIdLst>
    <p:sldId id="256" r:id="rId2"/>
    <p:sldId id="265" r:id="rId3"/>
    <p:sldId id="260" r:id="rId4"/>
    <p:sldId id="258" r:id="rId5"/>
    <p:sldId id="257" r:id="rId6"/>
    <p:sldId id="259" r:id="rId7"/>
    <p:sldId id="261" r:id="rId8"/>
    <p:sldId id="262" r:id="rId9"/>
    <p:sldId id="263" r:id="rId10"/>
    <p:sldId id="264" r:id="rId11"/>
    <p:sldId id="266" r:id="rId12"/>
    <p:sldId id="273" r:id="rId13"/>
    <p:sldId id="279" r:id="rId14"/>
    <p:sldId id="280" r:id="rId15"/>
    <p:sldId id="281" r:id="rId16"/>
    <p:sldId id="282" r:id="rId17"/>
    <p:sldId id="276" r:id="rId18"/>
    <p:sldId id="284" r:id="rId19"/>
    <p:sldId id="285" r:id="rId20"/>
    <p:sldId id="289" r:id="rId21"/>
    <p:sldId id="292" r:id="rId22"/>
    <p:sldId id="286" r:id="rId23"/>
    <p:sldId id="293" r:id="rId24"/>
    <p:sldId id="287" r:id="rId25"/>
    <p:sldId id="288" r:id="rId26"/>
    <p:sldId id="290" r:id="rId27"/>
    <p:sldId id="283" r:id="rId28"/>
    <p:sldId id="294" r:id="rId29"/>
    <p:sldId id="295" r:id="rId30"/>
    <p:sldId id="298" r:id="rId31"/>
    <p:sldId id="296" r:id="rId32"/>
    <p:sldId id="297" r:id="rId33"/>
    <p:sldId id="300" r:id="rId34"/>
    <p:sldId id="29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E8D3E-4A4B-47EF-BCEE-9432464FA721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78E53-97EB-4C36-BC73-1CBB02B541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78E53-97EB-4C36-BC73-1CBB02B5417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89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78E53-97EB-4C36-BC73-1CBB02B5417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5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78E53-97EB-4C36-BC73-1CBB02B5417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4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90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96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99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496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994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773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93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387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48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1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0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79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4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8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36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59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261-A5DC-41F1-8E63-03530250B223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3640E0A-6D13-4F84-A5B8-EE2FE289C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3081" y="600503"/>
            <a:ext cx="9594376" cy="1514900"/>
          </a:xfrm>
        </p:spPr>
        <p:txBody>
          <a:bodyPr/>
          <a:lstStyle/>
          <a:p>
            <a:pPr algn="ctr"/>
            <a:r>
              <a:rPr lang="ru-RU" sz="2800" dirty="0" smtClean="0"/>
              <a:t>Муниципальное бюджетное учреждение дополнительного образования «Детско-юношеская спортивная школа Усманского муниципального района Липецкой области»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4150" y="2265527"/>
            <a:ext cx="9498842" cy="4094329"/>
          </a:xfrm>
        </p:spPr>
        <p:txBody>
          <a:bodyPr>
            <a:normAutofit/>
          </a:bodyPr>
          <a:lstStyle/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Презентация дополнительной общеразвивающей программы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физкультурно-спортивной направленности 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«Основы фитнес-аэробики»</a:t>
            </a: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Педагог дополнительного образования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Коровина Елена Андреевна</a:t>
            </a: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4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Задачи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46664"/>
            <a:ext cx="8596668" cy="436451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Оздоровительные: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сохранение </a:t>
            </a:r>
            <a:r>
              <a:rPr lang="ru-RU" dirty="0"/>
              <a:t>и укрепление здоровья </a:t>
            </a:r>
            <a:r>
              <a:rPr lang="ru-RU" dirty="0" smtClean="0"/>
              <a:t>обучающихся;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улучшение </a:t>
            </a:r>
            <a:r>
              <a:rPr lang="ru-RU" dirty="0"/>
              <a:t>физической формы и гибкости, развитие </a:t>
            </a:r>
            <a:r>
              <a:rPr lang="ru-RU" dirty="0" smtClean="0"/>
              <a:t>выносливости;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положительное влияние </a:t>
            </a:r>
            <a:r>
              <a:rPr lang="ru-RU" dirty="0"/>
              <a:t>на иммунную систему, </a:t>
            </a:r>
            <a:r>
              <a:rPr lang="ru-RU" dirty="0" smtClean="0"/>
              <a:t>совершенствование  адаптационных возможностей, повышение устойчивости </a:t>
            </a:r>
            <a:r>
              <a:rPr lang="ru-RU" dirty="0"/>
              <a:t>организма к простудным, инфекционным заболеваниям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s://sun9-21.userapi.com/impg/7syM320FRBJcJOrwqVCZJGHWLBloDu0lI5bNFA/QAZq-jgSG-Q.jpg?size=1280x960&amp;quality=95&amp;sign=36f7b9c9535023f12b134b25419aa208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13" y="3916907"/>
            <a:ext cx="3069964" cy="259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67.userapi.com/impg/jzWXW3QJVL_P1T9rMrMLy13WPq5gMaHPUh5XSg/aHCwx-7XjQs.jpg?size=1280x720&amp;quality=95&amp;sign=b0eaefeecbfeb97a7ee97c3e948d8a23&amp;type=albu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20098" r="27577"/>
          <a:stretch/>
        </p:blipFill>
        <p:spPr bwMode="auto">
          <a:xfrm>
            <a:off x="5254027" y="4000573"/>
            <a:ext cx="3275824" cy="2647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941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50544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Содержание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5595972" y="6041362"/>
            <a:ext cx="367802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068568" y="3021234"/>
            <a:ext cx="3125337" cy="1583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Основы фитнес-аэробики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499061">
            <a:off x="1089221" y="2291414"/>
            <a:ext cx="2156346" cy="805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 год обучения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Основы хореографии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555733">
            <a:off x="3378587" y="1695950"/>
            <a:ext cx="2156346" cy="9331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2 год обучения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Основы классической фитнес-аэробики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 rot="998280">
            <a:off x="5936460" y="4809999"/>
            <a:ext cx="2274978" cy="805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4 год обучения Основы хип-хоп аэробики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 rot="1351748">
            <a:off x="1944931" y="4787270"/>
            <a:ext cx="2156346" cy="805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5 год обучения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 rot="1351748">
            <a:off x="6356815" y="2748356"/>
            <a:ext cx="2156346" cy="805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3 год обучения  Основы степ-аэробики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3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01003"/>
            <a:ext cx="8596668" cy="484036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Первый год обучения:</a:t>
            </a:r>
            <a:br>
              <a:rPr lang="ru-RU" sz="2000" b="1" dirty="0" smtClean="0"/>
            </a:br>
            <a:r>
              <a:rPr lang="ru-RU" sz="2000" dirty="0" smtClean="0"/>
              <a:t>- формирование устойчивого интереса к занятиям спортом;</a:t>
            </a:r>
            <a:br>
              <a:rPr lang="ru-RU" sz="2000" dirty="0" smtClean="0"/>
            </a:br>
            <a:r>
              <a:rPr lang="ru-RU" sz="2000" dirty="0" smtClean="0"/>
              <a:t>- формирование широкого круга двигательных умений и навыков;</a:t>
            </a:r>
            <a:br>
              <a:rPr lang="ru-RU" sz="2000" dirty="0" smtClean="0"/>
            </a:br>
            <a:r>
              <a:rPr lang="ru-RU" sz="2000" dirty="0" smtClean="0"/>
              <a:t>- всестороннее гармоничное развитие физических качеств;</a:t>
            </a:r>
            <a:br>
              <a:rPr lang="ru-RU" sz="2000" dirty="0" smtClean="0"/>
            </a:br>
            <a:r>
              <a:rPr lang="ru-RU" sz="2000" dirty="0" smtClean="0"/>
              <a:t>- укрепление здоровья спортсменов;</a:t>
            </a:r>
            <a:br>
              <a:rPr lang="ru-RU" sz="2000" dirty="0" smtClean="0"/>
            </a:br>
            <a:r>
              <a:rPr lang="ru-RU" sz="2000" dirty="0" smtClean="0"/>
              <a:t>- отбор перспективных юных спортсменов для дальнейших занятий по виду спорта фитнес-аэробика.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319" r="-1452" b="16165"/>
          <a:stretch/>
        </p:blipFill>
        <p:spPr>
          <a:xfrm>
            <a:off x="677334" y="3411940"/>
            <a:ext cx="2674961" cy="2162616"/>
          </a:xfrm>
          <a:prstGeom prst="rect">
            <a:avLst/>
          </a:prstGeom>
        </p:spPr>
      </p:pic>
      <p:pic>
        <p:nvPicPr>
          <p:cNvPr id="10" name="Рисунок 9" descr="https://sun9-53.userapi.com/impg/XlMqCzedyOJDdtZk5Av4b4l8ZUVd4Ppne4yWGw/7i_0tLZEaQg.jpg?size=1280x960&amp;quality=95&amp;sign=27f6525f3afc93ad0762aa301d887f9e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23304" r="40190" b="16191"/>
          <a:stretch/>
        </p:blipFill>
        <p:spPr bwMode="auto">
          <a:xfrm>
            <a:off x="3512167" y="4926842"/>
            <a:ext cx="2615678" cy="17059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sun9-26.userapi.com/impg/BO7WpSLLfntYceo8RxkNpTle4Vcgau5LYVfpiA/GAkNMCMGhcY.jpg?size=474x1080&amp;quality=95&amp;sign=f6f9b97be44bb1b2ba50af25b29ef8e5&amp;type=album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3" r="15190" b="46018"/>
          <a:stretch/>
        </p:blipFill>
        <p:spPr bwMode="auto">
          <a:xfrm>
            <a:off x="5956162" y="3098042"/>
            <a:ext cx="3051360" cy="1742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675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041" y="1"/>
            <a:ext cx="8596668" cy="832513"/>
          </a:xfrm>
        </p:spPr>
        <p:txBody>
          <a:bodyPr/>
          <a:lstStyle/>
          <a:p>
            <a:pPr algn="ctr"/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00753"/>
            <a:ext cx="8596668" cy="5140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Второй год обучения </a:t>
            </a:r>
            <a:r>
              <a:rPr lang="ru-RU" sz="2000" dirty="0"/>
              <a:t>:</a:t>
            </a:r>
            <a:br>
              <a:rPr lang="ru-RU" sz="2000" dirty="0"/>
            </a:br>
            <a:r>
              <a:rPr lang="ru-RU" sz="2000" dirty="0"/>
              <a:t>- освоение комплексов физических упражнений классической </a:t>
            </a:r>
            <a:r>
              <a:rPr lang="ru-RU" sz="2000" dirty="0" smtClean="0"/>
              <a:t>фитнес-аэробики</a:t>
            </a:r>
            <a:r>
              <a:rPr lang="ru-RU" sz="2000" dirty="0"/>
              <a:t>;</a:t>
            </a:r>
            <a:br>
              <a:rPr lang="ru-RU" sz="2000" dirty="0"/>
            </a:br>
            <a:r>
              <a:rPr lang="ru-RU" sz="2000" dirty="0"/>
              <a:t>- развитие основных физических качеств (гибкости, быстроты, силы,</a:t>
            </a:r>
            <a:br>
              <a:rPr lang="ru-RU" sz="2000" dirty="0"/>
            </a:br>
            <a:r>
              <a:rPr lang="ru-RU" sz="2000" dirty="0"/>
              <a:t>координации, выносливости) и психологических качеств, в том </a:t>
            </a:r>
            <a:r>
              <a:rPr lang="ru-RU" sz="2000" dirty="0" smtClean="0"/>
              <a:t>числе, базирующихся </a:t>
            </a:r>
            <a:r>
              <a:rPr lang="ru-RU" sz="2000" dirty="0"/>
              <a:t>на них способностях, а также их гармоничное </a:t>
            </a:r>
            <a:r>
              <a:rPr lang="ru-RU" sz="2000" dirty="0" smtClean="0"/>
              <a:t>сочетание применительно </a:t>
            </a:r>
            <a:r>
              <a:rPr lang="ru-RU" sz="2000" dirty="0"/>
              <a:t>к специфике занятий избранным видом спорта;</a:t>
            </a:r>
            <a:br>
              <a:rPr lang="ru-RU" sz="2000" dirty="0"/>
            </a:br>
            <a:r>
              <a:rPr lang="ru-RU" sz="2000" dirty="0"/>
              <a:t>- укрепление здоровья, повышение уровня физической работоспособности </a:t>
            </a:r>
            <a:r>
              <a:rPr lang="ru-RU" sz="2000" dirty="0" smtClean="0"/>
              <a:t>и функциональных </a:t>
            </a:r>
            <a:r>
              <a:rPr lang="ru-RU" sz="2000" dirty="0"/>
              <a:t>возможностей организма, содействие </a:t>
            </a:r>
            <a:r>
              <a:rPr lang="ru-RU" sz="2000" dirty="0" smtClean="0"/>
              <a:t>гармоничному физическому </a:t>
            </a:r>
            <a:r>
              <a:rPr lang="ru-RU" sz="2000" dirty="0"/>
              <a:t>развитию. </a:t>
            </a:r>
            <a:br>
              <a:rPr lang="ru-RU" sz="2000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58" y="4749682"/>
            <a:ext cx="3013820" cy="2001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013" y="4483243"/>
            <a:ext cx="3000268" cy="199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774209"/>
            <a:ext cx="9121759" cy="50837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Третий год обучения:</a:t>
            </a:r>
            <a:br>
              <a:rPr lang="ru-RU" sz="2000" b="1" dirty="0"/>
            </a:br>
            <a:r>
              <a:rPr lang="ru-RU" sz="2000" dirty="0"/>
              <a:t>- освоение комплексов физических упражнений степ аэробики и </a:t>
            </a:r>
            <a:r>
              <a:rPr lang="ru-RU" sz="2000" dirty="0" err="1"/>
              <a:t>фитбол</a:t>
            </a:r>
            <a:r>
              <a:rPr lang="ru-RU" sz="2000" dirty="0"/>
              <a:t> </a:t>
            </a:r>
            <a:r>
              <a:rPr lang="ru-RU" sz="2000" dirty="0" smtClean="0"/>
              <a:t>- аэробики</a:t>
            </a:r>
            <a:r>
              <a:rPr lang="ru-RU" sz="2000" dirty="0"/>
              <a:t>;</a:t>
            </a:r>
            <a:br>
              <a:rPr lang="ru-RU" sz="2000" dirty="0"/>
            </a:br>
            <a:r>
              <a:rPr lang="ru-RU" sz="2000" dirty="0"/>
              <a:t>- приобретение опыта и достижение стабильности выступления на</a:t>
            </a:r>
            <a:br>
              <a:rPr lang="ru-RU" sz="2000" dirty="0"/>
            </a:br>
            <a:r>
              <a:rPr lang="ru-RU" sz="2000" dirty="0"/>
              <a:t>спортивных соревнованиях по виду спорта фитнес-аэробика;</a:t>
            </a:r>
            <a:br>
              <a:rPr lang="ru-RU" sz="2000" dirty="0"/>
            </a:br>
            <a:r>
              <a:rPr lang="ru-RU" sz="2000" dirty="0"/>
              <a:t>- формирование спортивной мотивации;</a:t>
            </a:r>
            <a:br>
              <a:rPr lang="ru-RU" sz="2000" dirty="0"/>
            </a:br>
            <a:r>
              <a:rPr lang="ru-RU" sz="2000" dirty="0"/>
              <a:t>- укрепление здоровья спортсменов. </a:t>
            </a:r>
            <a:br>
              <a:rPr lang="ru-RU" sz="2000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4" y="4353636"/>
            <a:ext cx="2811439" cy="2108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92" y="3999171"/>
            <a:ext cx="3284058" cy="246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51129"/>
            <a:ext cx="8596668" cy="46902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Четвёртый год обучения</a:t>
            </a:r>
            <a:r>
              <a:rPr lang="ru-RU" sz="2000" dirty="0"/>
              <a:t>:</a:t>
            </a:r>
            <a:br>
              <a:rPr lang="ru-RU" sz="2000" dirty="0"/>
            </a:br>
            <a:r>
              <a:rPr lang="ru-RU" sz="2000" dirty="0"/>
              <a:t>- освоение комплексов физических упражнений хип-хоп аэробики;</a:t>
            </a:r>
            <a:br>
              <a:rPr lang="ru-RU" sz="2000" dirty="0"/>
            </a:br>
            <a:r>
              <a:rPr lang="ru-RU" sz="2000" dirty="0"/>
              <a:t>- повышение функциональных возможностей организма спортсменов;</a:t>
            </a:r>
            <a:br>
              <a:rPr lang="ru-RU" sz="2000" dirty="0"/>
            </a:br>
            <a:r>
              <a:rPr lang="ru-RU" sz="2000" dirty="0"/>
              <a:t>- совершенствование общих и специальных физических качеств,</a:t>
            </a:r>
            <a:br>
              <a:rPr lang="ru-RU" sz="2000" dirty="0"/>
            </a:br>
            <a:r>
              <a:rPr lang="ru-RU" sz="2000" dirty="0"/>
              <a:t>технической, тактической и психологической подготовки;</a:t>
            </a:r>
            <a:br>
              <a:rPr lang="ru-RU" sz="2000" dirty="0"/>
            </a:br>
            <a:r>
              <a:rPr lang="ru-RU" sz="2000" dirty="0"/>
              <a:t>- сохранение здоровья спортсменов.</a:t>
            </a:r>
            <a:br>
              <a:rPr lang="ru-RU" sz="2000" dirty="0"/>
            </a:br>
            <a:r>
              <a:rPr lang="ru-RU" sz="2000" dirty="0"/>
              <a:t>- достижение высоких спортивных </a:t>
            </a:r>
            <a:r>
              <a:rPr lang="ru-RU" sz="2000" dirty="0" smtClean="0"/>
              <a:t>результатов.</a:t>
            </a:r>
          </a:p>
          <a:p>
            <a:pPr marL="0" indent="0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dirty="0"/>
          </a:p>
        </p:txBody>
      </p:sp>
      <p:pic>
        <p:nvPicPr>
          <p:cNvPr id="5" name="Рисунок 4" descr="https://i.ytimg.com/vi/aBWOM8uyDiQ/maxresdefault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2" t="11788" r="18701" b="2"/>
          <a:stretch/>
        </p:blipFill>
        <p:spPr bwMode="auto">
          <a:xfrm>
            <a:off x="2947916" y="3696246"/>
            <a:ext cx="3843052" cy="2954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76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5534"/>
            <a:ext cx="8596668" cy="873457"/>
          </a:xfrm>
        </p:spPr>
        <p:txBody>
          <a:bodyPr/>
          <a:lstStyle/>
          <a:p>
            <a:pPr algn="ctr"/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46161"/>
            <a:ext cx="8596668" cy="61141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Пятый год обучения</a:t>
            </a:r>
            <a:r>
              <a:rPr lang="ru-RU" sz="2000" dirty="0"/>
              <a:t>:</a:t>
            </a:r>
            <a:br>
              <a:rPr lang="ru-RU" sz="2000" dirty="0"/>
            </a:br>
            <a:r>
              <a:rPr lang="ru-RU" sz="2000" dirty="0"/>
              <a:t>- повышение функциональных возможностей организма спортсменов;</a:t>
            </a:r>
            <a:br>
              <a:rPr lang="ru-RU" sz="2000" dirty="0"/>
            </a:br>
            <a:r>
              <a:rPr lang="ru-RU" sz="2000" dirty="0"/>
              <a:t>- совершенствование общих и специальных физических качеств,</a:t>
            </a:r>
            <a:br>
              <a:rPr lang="ru-RU" sz="2000" dirty="0"/>
            </a:br>
            <a:r>
              <a:rPr lang="ru-RU" sz="2000" dirty="0"/>
              <a:t>технической, тактической и психологической подготовки;</a:t>
            </a:r>
            <a:br>
              <a:rPr lang="ru-RU" sz="2000" dirty="0"/>
            </a:br>
            <a:r>
              <a:rPr lang="ru-RU" sz="2000" dirty="0"/>
              <a:t>- стабильность демонстрации высоких спортивных результатов на</a:t>
            </a:r>
            <a:br>
              <a:rPr lang="ru-RU" sz="2000" dirty="0"/>
            </a:br>
            <a:r>
              <a:rPr lang="ru-RU" sz="2000" dirty="0"/>
              <a:t>спортивных соревнованиях;</a:t>
            </a:r>
            <a:br>
              <a:rPr lang="ru-RU" sz="2000" dirty="0"/>
            </a:br>
            <a:r>
              <a:rPr lang="ru-RU" sz="2000" dirty="0"/>
              <a:t>- поддержание высокого уровня спортивной мотивации;</a:t>
            </a:r>
            <a:br>
              <a:rPr lang="ru-RU" sz="2000" dirty="0"/>
            </a:br>
            <a:r>
              <a:rPr lang="ru-RU" sz="2000" dirty="0"/>
              <a:t>- сохранение здоровья спортсменов.</a:t>
            </a:r>
            <a:br>
              <a:rPr lang="ru-RU" sz="2000" dirty="0"/>
            </a:br>
            <a:r>
              <a:rPr lang="ru-RU" sz="2000" dirty="0"/>
              <a:t>- достижение высоких спортивных результатов;</a:t>
            </a:r>
            <a:br>
              <a:rPr lang="ru-RU" sz="2000" dirty="0"/>
            </a:br>
            <a:r>
              <a:rPr lang="ru-RU" sz="2000" dirty="0"/>
              <a:t>- повышение стабильности демонстрации высоких спортивных </a:t>
            </a:r>
            <a:r>
              <a:rPr lang="ru-RU" sz="2000" dirty="0" smtClean="0"/>
              <a:t>результатов на </a:t>
            </a:r>
            <a:r>
              <a:rPr lang="ru-RU" sz="2000" dirty="0"/>
              <a:t>спортивных соревнованиях. </a:t>
            </a:r>
            <a:br>
              <a:rPr lang="ru-RU" sz="2000" dirty="0"/>
            </a:br>
            <a:endParaRPr lang="ru-RU" dirty="0"/>
          </a:p>
        </p:txBody>
      </p:sp>
      <p:pic>
        <p:nvPicPr>
          <p:cNvPr id="4" name="Рисунок 3" descr="https://sun9-50.userapi.com/impg/a2OSF0SkvuVvA4MS4nRiiCUuzTOCGHkImV4vNQ/DMTcHRv7FRM.jpg?size=1280x853&amp;quality=95&amp;sign=77153386c64fd96b05390a936af63fab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0" y="4476750"/>
            <a:ext cx="288671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18.userapi.com/impg/nVhw8T0xhYJPeTCJeTJ6NMFuthUFPEQnLkNXlw/mSXTKwToQFA.jpg?size=1280x851&amp;quality=95&amp;sign=a2e24db3d8802e36a7aed07484ed228f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508" y="4339989"/>
            <a:ext cx="2856967" cy="1927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2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воспитанников в </a:t>
            </a:r>
            <a:r>
              <a:rPr lang="ru-RU" dirty="0"/>
              <a:t> </a:t>
            </a:r>
            <a:r>
              <a:rPr lang="ru-RU" dirty="0" smtClean="0"/>
              <a:t>спортивно-массовых мероприятиях.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3459527" cy="855172"/>
          </a:xfrm>
        </p:spPr>
        <p:txBody>
          <a:bodyPr/>
          <a:lstStyle/>
          <a:p>
            <a:r>
              <a:rPr lang="ru-RU" sz="1800" dirty="0" smtClean="0"/>
              <a:t>Бронзовые  призеры   Первенства Липецкой области по фитнес-аэробике ( 2019 год)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600" dirty="0" smtClean="0"/>
              <a:t>Серебряные призеры  областного фестиваля по фитнес-аэробике</a:t>
            </a:r>
            <a:endParaRPr lang="ru-RU" sz="1600" dirty="0"/>
          </a:p>
        </p:txBody>
      </p:sp>
      <p:pic>
        <p:nvPicPr>
          <p:cNvPr id="3074" name="Picture 2" descr="https://sun9-83.userapi.com/impf/9dkf-USZWx3fk4QBdv-m-zsOLE5wbKM5hHaaWA/8-IAnUPo9XY.jpg?size=1280x853&amp;quality=96&amp;sign=c90dd560ff4c3c4c9ac3fca44f74cc66&amp;type=album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r="5539"/>
          <a:stretch/>
        </p:blipFill>
        <p:spPr bwMode="auto">
          <a:xfrm>
            <a:off x="675745" y="3246738"/>
            <a:ext cx="3779986" cy="301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7.userapi.com/impf/c846520/v846520584/1e36ba/OL5NuT1iE6c.jpg?size=1280x960&amp;quality=96&amp;sign=80d0c20dad085d3911b346e1366f67ba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64" y="2737245"/>
            <a:ext cx="4186237" cy="31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4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воспитанников в </a:t>
            </a:r>
            <a:r>
              <a:rPr lang="ru-RU" dirty="0"/>
              <a:t> </a:t>
            </a:r>
            <a:r>
              <a:rPr lang="ru-RU" dirty="0" smtClean="0"/>
              <a:t>спортивно-массовых мероприятиях.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1930400"/>
            <a:ext cx="3459527" cy="806845"/>
          </a:xfrm>
        </p:spPr>
        <p:txBody>
          <a:bodyPr/>
          <a:lstStyle/>
          <a:p>
            <a:pPr algn="ctr"/>
            <a:r>
              <a:rPr lang="ru-RU" sz="1800" dirty="0" smtClean="0"/>
              <a:t>Дипломанты </a:t>
            </a:r>
            <a:r>
              <a:rPr lang="en-US" sz="1800" dirty="0" smtClean="0"/>
              <a:t>I </a:t>
            </a:r>
            <a:r>
              <a:rPr lang="ru-RU" sz="1800" dirty="0" smtClean="0"/>
              <a:t>степени</a:t>
            </a:r>
          </a:p>
          <a:p>
            <a:pPr algn="ctr"/>
            <a:r>
              <a:rPr lang="ru-RU" sz="1800" dirty="0" smtClean="0"/>
              <a:t> (2019 год) 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088384" y="2135802"/>
            <a:ext cx="4185618" cy="576262"/>
          </a:xfrm>
        </p:spPr>
        <p:txBody>
          <a:bodyPr/>
          <a:lstStyle/>
          <a:p>
            <a:r>
              <a:rPr lang="ru-RU" sz="1800" dirty="0" smtClean="0"/>
              <a:t>Лауреаты </a:t>
            </a:r>
            <a:r>
              <a:rPr lang="en-US" sz="1800" dirty="0" smtClean="0"/>
              <a:t>II </a:t>
            </a:r>
            <a:r>
              <a:rPr lang="ru-RU" sz="1800" dirty="0" smtClean="0"/>
              <a:t>степени ( 2019 год)</a:t>
            </a:r>
            <a:endParaRPr lang="ru-RU" sz="1800" dirty="0"/>
          </a:p>
        </p:txBody>
      </p:sp>
      <p:pic>
        <p:nvPicPr>
          <p:cNvPr id="4104" name="Picture 8" descr="https://sun9-84.userapi.com/impf/c855124/v855124585/134491/JlStByG9h9E.jpg?size=1280x960&amp;quality=96&amp;sign=f9b86841d5cbbd41f2f36c8aeac9acbc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820194"/>
            <a:ext cx="4184650" cy="31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16.userapi.com/impf/c847221/v847221820/1ecc9e/iYdnn-_Hnk4.jpg?size=810x1080&amp;quality=96&amp;sign=add995542b67e98059e0e777d8aff584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51" y="2820194"/>
            <a:ext cx="2765656" cy="36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 в спортивно-массовых мероприятиях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Победитель и участники областного фестиваля «</a:t>
            </a:r>
            <a:r>
              <a:rPr lang="ru-RU" sz="1400" dirty="0" err="1" smtClean="0"/>
              <a:t>Трофи</a:t>
            </a:r>
            <a:r>
              <a:rPr lang="ru-RU" sz="1400" dirty="0" smtClean="0"/>
              <a:t> ГТО –твой выбор, твоя победа»</a:t>
            </a:r>
          </a:p>
          <a:p>
            <a:r>
              <a:rPr lang="ru-RU" sz="1400" dirty="0" smtClean="0"/>
              <a:t> (2019 год)</a:t>
            </a:r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600" dirty="0" smtClean="0"/>
              <a:t>Дипломанты 1 степени Международного фестиваля-конкурса (2019 год)</a:t>
            </a:r>
            <a:endParaRPr lang="ru-RU" sz="1600" dirty="0"/>
          </a:p>
        </p:txBody>
      </p:sp>
      <p:pic>
        <p:nvPicPr>
          <p:cNvPr id="5124" name="Picture 4" descr="https://sun9-66.userapi.com/impg/dDGL5qjNI4frfha9A-P4lKmohctFrflDeVwEFQ/EX96WUuxVLs.jpg?size=810x1080&amp;quality=95&amp;sign=75a941155a01ac0105251eb0fe938d5d&amp;type=album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05" r="-573" b="18892"/>
          <a:stretch/>
        </p:blipFill>
        <p:spPr bwMode="auto">
          <a:xfrm>
            <a:off x="791570" y="2967828"/>
            <a:ext cx="3527694" cy="326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6.userapi.com/impg/c858032/v858032644/fec98/Z8iVq9W0l4E.jpg?size=1280x960&amp;quality=96&amp;sign=fb6a89f839cc0b256db3e142148e70ea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819599"/>
            <a:ext cx="4186237" cy="31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8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Целевая группа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69493"/>
            <a:ext cx="9326475" cy="4995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Дополнительная </a:t>
            </a:r>
            <a:r>
              <a:rPr lang="ru-RU" dirty="0"/>
              <a:t>общеразвивающая программа физкультурно-спортивной</a:t>
            </a:r>
            <a:br>
              <a:rPr lang="ru-RU" dirty="0"/>
            </a:br>
            <a:r>
              <a:rPr lang="ru-RU" dirty="0"/>
              <a:t>направленности «Основы фитнес-аэробики» разработана с учетом</a:t>
            </a:r>
            <a:br>
              <a:rPr lang="ru-RU" dirty="0"/>
            </a:br>
            <a:r>
              <a:rPr lang="ru-RU" dirty="0"/>
              <a:t>физических, психофизических возможностей детей и подростков,</a:t>
            </a:r>
            <a:br>
              <a:rPr lang="ru-RU" dirty="0"/>
            </a:br>
            <a:r>
              <a:rPr lang="ru-RU" dirty="0"/>
              <a:t>функциональных возможностей детского и подросткового </a:t>
            </a:r>
            <a:r>
              <a:rPr lang="ru-RU" dirty="0" smtClean="0"/>
              <a:t>организма.               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Возраст </a:t>
            </a:r>
            <a:r>
              <a:rPr lang="ru-RU" dirty="0"/>
              <a:t>участников программы 7 – 18 лет.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Срок </a:t>
            </a:r>
            <a:r>
              <a:rPr lang="ru-RU" dirty="0"/>
              <a:t>реализации программы </a:t>
            </a:r>
            <a:r>
              <a:rPr lang="ru-RU" dirty="0" smtClean="0"/>
              <a:t>– 5 лет.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57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 в спортивно-массовых мероприятиях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400" dirty="0" smtClean="0"/>
              <a:t>Победители  районных соревнований по фитнес-аэробике (2019 год)</a:t>
            </a:r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2" y="2160983"/>
            <a:ext cx="4492345" cy="576262"/>
          </a:xfrm>
        </p:spPr>
        <p:txBody>
          <a:bodyPr/>
          <a:lstStyle/>
          <a:p>
            <a:pPr algn="ctr"/>
            <a:r>
              <a:rPr lang="ru-RU" sz="1600" dirty="0" smtClean="0"/>
              <a:t> Участники фитнес-конвенции «Люди </a:t>
            </a:r>
            <a:r>
              <a:rPr lang="en-US" sz="1600" dirty="0" smtClean="0"/>
              <a:t>Fit</a:t>
            </a:r>
            <a:r>
              <a:rPr lang="ru-RU" sz="1600" dirty="0" smtClean="0"/>
              <a:t>» (2019 год)</a:t>
            </a:r>
            <a:endParaRPr lang="ru-RU" sz="1600" dirty="0"/>
          </a:p>
        </p:txBody>
      </p:sp>
      <p:pic>
        <p:nvPicPr>
          <p:cNvPr id="7172" name="Picture 4" descr="https://sun9-74.userapi.com/impg/c855028/v855028418/1c02c8/TWjpiL2hCU4.jpg?size=1280x960&amp;quality=96&amp;sign=8c1d8768208702742eec3df18112516b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6" y="2820194"/>
            <a:ext cx="4428399" cy="33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sun9-77.userapi.com/impg/c855432/v855432713/1839c8/O6AV-yhaRzs.jpg?size=1280x960&amp;quality=96&amp;sign=3ca951dd68255f6a18fdd7d3b2055368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41" y="2911004"/>
            <a:ext cx="4465495" cy="3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7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 в спортивно-массовых мероприятиях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1787857"/>
            <a:ext cx="4185623" cy="949388"/>
          </a:xfrm>
        </p:spPr>
        <p:txBody>
          <a:bodyPr/>
          <a:lstStyle/>
          <a:p>
            <a:pPr algn="ctr"/>
            <a:r>
              <a:rPr lang="ru-RU" sz="1400" dirty="0" smtClean="0"/>
              <a:t>СЕРЕБРЯННЫЕ ПРИЗЕРЫ   районных соревнований по спортивному туризму                            (2019 год)</a:t>
            </a:r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2" y="2160983"/>
            <a:ext cx="4492345" cy="576262"/>
          </a:xfrm>
        </p:spPr>
        <p:txBody>
          <a:bodyPr/>
          <a:lstStyle/>
          <a:p>
            <a:pPr algn="ctr"/>
            <a:r>
              <a:rPr lang="ru-RU" sz="1600" dirty="0" smtClean="0"/>
              <a:t> Показательные выступления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000003"/>
            <a:ext cx="4184650" cy="2778869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3177718"/>
            <a:ext cx="4186237" cy="2423438"/>
          </a:xfrm>
        </p:spPr>
      </p:pic>
    </p:spTree>
    <p:extLst>
      <p:ext uri="{BB962C8B-B14F-4D97-AF65-F5344CB8AC3E}">
        <p14:creationId xmlns:p14="http://schemas.microsoft.com/office/powerpoint/2010/main" val="39358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спортивно-массовых мероприятиях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855172"/>
          </a:xfrm>
        </p:spPr>
        <p:txBody>
          <a:bodyPr/>
          <a:lstStyle/>
          <a:p>
            <a:r>
              <a:rPr lang="ru-RU" sz="1600" dirty="0" smtClean="0"/>
              <a:t>Бронзовые призеры  регионального этапа Всероссийского онлайн фестиваля  «</a:t>
            </a:r>
            <a:r>
              <a:rPr lang="ru-RU" sz="1600" dirty="0" err="1" smtClean="0"/>
              <a:t>Трофи</a:t>
            </a:r>
            <a:r>
              <a:rPr lang="ru-RU" sz="1600" dirty="0" smtClean="0"/>
              <a:t> ГТО» (2020 год)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600" dirty="0" smtClean="0"/>
              <a:t>Победители Первенства Липецкой области по фитнес-аэробике (2020 год)</a:t>
            </a:r>
            <a:endParaRPr lang="ru-RU" sz="1600" dirty="0"/>
          </a:p>
        </p:txBody>
      </p:sp>
      <p:pic>
        <p:nvPicPr>
          <p:cNvPr id="6146" name="Picture 2" descr="https://sun9-72.userapi.com/impg/08NoAET8bnF71qQGX3DpezC4qTW0AhP00E6xug/zfsgSdFxCxA.jpg?size=1080x917&amp;quality=96&amp;sign=f06cc209ac7b6cc79da2034418df9298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15" y="3323704"/>
            <a:ext cx="3892681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83.userapi.com/impg/VS20ms-7Z-TTa0YdUxkixwDPc_6YjFKtSheGXQ/mWmJdpZ0OqU.jpg?size=1280x960&amp;quality=96&amp;sign=f4879f7b550a3d2f2f0ee084cd7f0c31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819599"/>
            <a:ext cx="4186237" cy="31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спортивно-массовых мероприятиях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7703980" cy="576262"/>
          </a:xfrm>
        </p:spPr>
        <p:txBody>
          <a:bodyPr/>
          <a:lstStyle/>
          <a:p>
            <a:pPr algn="ctr"/>
            <a:r>
              <a:rPr lang="ru-RU" sz="1600" dirty="0" smtClean="0"/>
              <a:t>Участники районного праздника « Весенняя капель»  </a:t>
            </a:r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820194"/>
            <a:ext cx="4184650" cy="313848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2993753"/>
            <a:ext cx="4186237" cy="2791369"/>
          </a:xfrm>
        </p:spPr>
      </p:pic>
    </p:spTree>
    <p:extLst>
      <p:ext uri="{BB962C8B-B14F-4D97-AF65-F5344CB8AC3E}">
        <p14:creationId xmlns:p14="http://schemas.microsoft.com/office/powerpoint/2010/main" val="11270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спортивно-массовых мероприятиях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7546" y="2160983"/>
            <a:ext cx="4760391" cy="855172"/>
          </a:xfrm>
        </p:spPr>
        <p:txBody>
          <a:bodyPr/>
          <a:lstStyle/>
          <a:p>
            <a:pPr algn="ctr"/>
            <a:r>
              <a:rPr lang="ru-RU" sz="1600" dirty="0"/>
              <a:t>Победители онлайн </a:t>
            </a:r>
            <a:r>
              <a:rPr lang="ru-RU" sz="1600" dirty="0" smtClean="0"/>
              <a:t>фестиваля </a:t>
            </a:r>
            <a:r>
              <a:rPr lang="ru-RU" sz="1600" dirty="0"/>
              <a:t>"</a:t>
            </a:r>
            <a:r>
              <a:rPr lang="ru-RU" sz="1600" dirty="0" smtClean="0"/>
              <a:t>Фитнес-</a:t>
            </a:r>
            <a:r>
              <a:rPr lang="ru-RU" sz="1600" dirty="0" err="1" smtClean="0"/>
              <a:t>трофи</a:t>
            </a:r>
            <a:r>
              <a:rPr lang="ru-RU" sz="1600" dirty="0" smtClean="0"/>
              <a:t>»</a:t>
            </a:r>
          </a:p>
          <a:p>
            <a:pPr algn="ctr"/>
            <a:r>
              <a:rPr lang="ru-RU" sz="1600" dirty="0"/>
              <a:t> </a:t>
            </a:r>
            <a:r>
              <a:rPr lang="ru-RU" sz="1600" dirty="0" smtClean="0"/>
              <a:t> (2020год)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04512" y="2160983"/>
            <a:ext cx="4421875" cy="576262"/>
          </a:xfrm>
        </p:spPr>
        <p:txBody>
          <a:bodyPr/>
          <a:lstStyle/>
          <a:p>
            <a:pPr algn="ctr"/>
            <a:r>
              <a:rPr lang="ru-RU" sz="1600" dirty="0" smtClean="0"/>
              <a:t>Участники  спортивного праздника «День здоровья»</a:t>
            </a:r>
            <a:endParaRPr lang="ru-RU" sz="1600" dirty="0"/>
          </a:p>
        </p:txBody>
      </p:sp>
      <p:pic>
        <p:nvPicPr>
          <p:cNvPr id="9220" name="Picture 4" descr="https://sun9-87.userapi.com/impg/FpxMb5HaEGw2EXLdLaNKr2XxNVOH-fP8cV8FpQ/uCWAHmVwRlk.jpg?size=604x453&amp;quality=96&amp;sign=2d20ad1f33b0ed92814d08311b0c7d94&amp;c_uniq_tag=McO2rsSYRjQtOl3TstuT299zEqYgjb-7Q_4z3KPkxuk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" y="3246738"/>
            <a:ext cx="4342753" cy="329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75.userapi.com/impf/c852236/v852236056/1cdbe2/fqeAom9hu1Y.jpg?size=1280x850&amp;quality=96&amp;sign=56503f0a4a39cdeebe0f785a155fbb5b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999476"/>
            <a:ext cx="4186237" cy="27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6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спортивно-массовых мероприятиях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855172"/>
          </a:xfrm>
        </p:spPr>
        <p:txBody>
          <a:bodyPr/>
          <a:lstStyle/>
          <a:p>
            <a:r>
              <a:rPr lang="ru-RU" sz="1600" dirty="0" smtClean="0"/>
              <a:t>Бронзовые призеры  Первенства Липецкой области по фитнес-аэробике« (2021год)</a:t>
            </a: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1600" dirty="0" smtClean="0"/>
              <a:t>Победители Чемпионата Липецкой области по фитнес-аэробике (2021 год)</a:t>
            </a:r>
            <a:endParaRPr lang="ru-RU" sz="1600" dirty="0"/>
          </a:p>
        </p:txBody>
      </p:sp>
      <p:pic>
        <p:nvPicPr>
          <p:cNvPr id="6146" name="Picture 2" descr="https://sun9-72.userapi.com/impg/08NoAET8bnF71qQGX3DpezC4qTW0AhP00E6xug/zfsgSdFxCxA.jpg?size=1080x917&amp;quality=96&amp;sign=f06cc209ac7b6cc79da2034418df9298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15" y="3323704"/>
            <a:ext cx="3892681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83.userapi.com/impg/VS20ms-7Z-TTa0YdUxkixwDPc_6YjFKtSheGXQ/mWmJdpZ0OqU.jpg?size=1280x960&amp;quality=96&amp;sign=f4879f7b550a3d2f2f0ee084cd7f0c31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819599"/>
            <a:ext cx="4186237" cy="31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</a:t>
            </a:r>
            <a:r>
              <a:rPr lang="ru-RU" dirty="0"/>
              <a:t> </a:t>
            </a:r>
            <a:r>
              <a:rPr lang="ru-RU" dirty="0" smtClean="0"/>
              <a:t>спортивно-массовых мероприятиях.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1930401"/>
            <a:ext cx="3978142" cy="812800"/>
          </a:xfrm>
        </p:spPr>
        <p:txBody>
          <a:bodyPr/>
          <a:lstStyle/>
          <a:p>
            <a:r>
              <a:rPr lang="ru-RU" sz="1600" dirty="0" smtClean="0"/>
              <a:t>Бронзовые призеры Первенства Липецкой области по фитнес-аэробике  2021 год</a:t>
            </a:r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227092" y="1930401"/>
            <a:ext cx="3889611" cy="411096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Бронзовые   призеры областного </a:t>
            </a:r>
            <a:r>
              <a:rPr lang="ru-RU" sz="1600" dirty="0"/>
              <a:t>фестиваля по </a:t>
            </a:r>
            <a:r>
              <a:rPr lang="ru-RU" sz="1600" dirty="0" smtClean="0"/>
              <a:t>фитнес-аэробике                   </a:t>
            </a:r>
            <a:r>
              <a:rPr lang="ru-RU" sz="1600" dirty="0"/>
              <a:t>(2021 год</a:t>
            </a:r>
            <a:r>
              <a:rPr lang="ru-RU" sz="1600" dirty="0" smtClean="0"/>
              <a:t>)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2" y="2736850"/>
            <a:ext cx="3305175" cy="33051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64" y="2747631"/>
            <a:ext cx="4395864" cy="32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воспитанников в </a:t>
            </a:r>
            <a:r>
              <a:rPr lang="ru-RU" dirty="0"/>
              <a:t> </a:t>
            </a:r>
            <a:r>
              <a:rPr lang="ru-RU" dirty="0" smtClean="0"/>
              <a:t>спортивно-массовых мероприятиях.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1930401"/>
            <a:ext cx="3978142" cy="812800"/>
          </a:xfrm>
        </p:spPr>
        <p:txBody>
          <a:bodyPr/>
          <a:lstStyle/>
          <a:p>
            <a:r>
              <a:rPr lang="ru-RU" sz="1600" dirty="0" smtClean="0"/>
              <a:t>Победители муниципального этапа областного фестиваля по фитнес-аэробике (2022 год)</a:t>
            </a:r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227092" y="1930401"/>
            <a:ext cx="3889611" cy="411096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Серебряные  призеры муниципального </a:t>
            </a:r>
            <a:r>
              <a:rPr lang="ru-RU" sz="1600" dirty="0"/>
              <a:t>этапа областного фестиваля по фитнес-аэробике (</a:t>
            </a:r>
            <a:r>
              <a:rPr lang="ru-RU" sz="1600" dirty="0" smtClean="0"/>
              <a:t>2022 год)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4" name="Picture 6" descr="https://sun9-58.userapi.com/impg/eQ2ybX70dba82pLqHeaWbUh-612TaQo0TmUG4w/IHFENkfHwcg.jpg?size=810x1080&amp;quality=95&amp;sign=936c87d8eba6856851f582b0091dc067&amp;type=album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35256" r="14796" b="25637"/>
          <a:stretch/>
        </p:blipFill>
        <p:spPr bwMode="auto">
          <a:xfrm>
            <a:off x="487377" y="2920620"/>
            <a:ext cx="3870826" cy="259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7.userapi.com/impg/ElFRydkkJBkcs5gEvDjFLffGTZbVUGBq5UGlsw/T0RIXyRw9-k.jpg?size=1280x960&amp;quality=95&amp;sign=39bc7b5cc47b5c789925edadd7989f9c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t="42097" r="18800" b="10437"/>
          <a:stretch/>
        </p:blipFill>
        <p:spPr bwMode="auto">
          <a:xfrm>
            <a:off x="4708478" y="2806845"/>
            <a:ext cx="4758500" cy="35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</a:t>
            </a:r>
            <a:r>
              <a:rPr lang="ru-RU" dirty="0"/>
              <a:t> </a:t>
            </a:r>
            <a:r>
              <a:rPr lang="ru-RU" dirty="0" smtClean="0"/>
              <a:t>спортивно-массовых мероприятиях.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1930401"/>
            <a:ext cx="2954559" cy="812800"/>
          </a:xfrm>
        </p:spPr>
        <p:txBody>
          <a:bodyPr/>
          <a:lstStyle/>
          <a:p>
            <a:pPr algn="ctr"/>
            <a:r>
              <a:rPr lang="ru-RU" sz="1600" dirty="0" smtClean="0"/>
              <a:t>Дипломант  1 степени  международного фестиваля-конкурса «Жар-птица России» (2022 год)</a:t>
            </a:r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227092" y="1930401"/>
            <a:ext cx="3889611" cy="411096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Серебряные   призеры  «Основы спортивного туризма» (2022 </a:t>
            </a:r>
            <a:r>
              <a:rPr lang="ru-RU" sz="1600" dirty="0"/>
              <a:t>год</a:t>
            </a:r>
            <a:r>
              <a:rPr lang="ru-RU" sz="1600" dirty="0" smtClean="0"/>
              <a:t>)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8" y="2743201"/>
            <a:ext cx="3727295" cy="2483892"/>
          </a:xfrm>
        </p:spPr>
      </p:pic>
      <p:pic>
        <p:nvPicPr>
          <p:cNvPr id="10" name="Рисунок 9" descr="https://sun9-20.userapi.com/impg/5fyQ6Czo50ZMd7vHeEXEgtCUAUkGUBerDB3DMA/sWcD5OH2ZIo.jpg?size=1280x850&amp;quality=95&amp;sign=8e69247928d0c060f32c205a2939c9ad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155" y="2743201"/>
            <a:ext cx="1989910" cy="2191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sun9-33.userapi.com/impg/Seq4UZFZ2dKXxO2LjPRzO3aoIc1sHj5MLhqaxQ/FLdISQasuIE.jpg?size=717x1080&amp;quality=95&amp;sign=afc49ad40e67e12f9de3327412669ab2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28" y="4801235"/>
            <a:ext cx="1365250" cy="205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68.userapi.com/impg/zzyYLDIzH8x-Nr-FTKB8aE1LN5fWz1NdT-bVxQ/TIco8xG0HG0.jpg?size=1280x850&amp;quality=95&amp;sign=ffc908628e4294c4cfc0ce2ffb474234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4921" y="5227093"/>
            <a:ext cx="1869744" cy="1398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</a:t>
            </a:r>
            <a:r>
              <a:rPr lang="ru-RU" dirty="0"/>
              <a:t> </a:t>
            </a:r>
            <a:r>
              <a:rPr lang="ru-RU" dirty="0" smtClean="0"/>
              <a:t>спортивно-массовых мероприятиях.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1930401"/>
            <a:ext cx="2954559" cy="812800"/>
          </a:xfrm>
        </p:spPr>
        <p:txBody>
          <a:bodyPr/>
          <a:lstStyle/>
          <a:p>
            <a:pPr algn="ctr"/>
            <a:r>
              <a:rPr lang="ru-RU" sz="1600" dirty="0" smtClean="0"/>
              <a:t>Бронзовые призеры  областного фестиваля по фитнес-аэробике (2022 год)</a:t>
            </a:r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227092" y="1930401"/>
            <a:ext cx="3889611" cy="411096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Победители районных соревнований по фитнес-аэробике (2022 </a:t>
            </a:r>
            <a:r>
              <a:rPr lang="ru-RU" sz="1600" dirty="0"/>
              <a:t>год</a:t>
            </a:r>
            <a:r>
              <a:rPr lang="ru-RU" sz="1600" dirty="0" smtClean="0"/>
              <a:t>)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https://sun9-41.userapi.com/impg/us9tNRdeDXzd2-XbMKQ2K4VDs01mScBgYXRVGA/sUvVJ31nzms.jpg?size=810x1080&amp;quality=95&amp;sign=bd5911c98196e6c261e0e3e490a7c75b&amp;type=album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803" r="-495"/>
          <a:stretch/>
        </p:blipFill>
        <p:spPr bwMode="auto">
          <a:xfrm>
            <a:off x="1119117" y="3507475"/>
            <a:ext cx="2770495" cy="30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s://sun9-61.userapi.com/impg/o2xh0J3ru12xqUDIeMP0PvVXxlea7DyiJKkARA/u3BCqSV1YJU.jpg?size=1280x960&amp;quality=95&amp;sign=329495f6639c57393fe0bac9ecb551fa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34368" r="13785" b="563"/>
          <a:stretch/>
        </p:blipFill>
        <p:spPr bwMode="auto">
          <a:xfrm>
            <a:off x="5227092" y="3343702"/>
            <a:ext cx="3779843" cy="2477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74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55845"/>
            <a:ext cx="8596668" cy="5302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Создание благоприятных условий для гармоничного развития личности, его  самореализации, </a:t>
            </a:r>
            <a:r>
              <a:rPr lang="ru-RU" sz="2000" dirty="0"/>
              <a:t>развитие </a:t>
            </a:r>
            <a:r>
              <a:rPr lang="ru-RU" sz="2000" dirty="0" smtClean="0"/>
              <a:t>мотивации </a:t>
            </a:r>
            <a:r>
              <a:rPr lang="ru-RU" sz="2000" dirty="0"/>
              <a:t>к познанию и </a:t>
            </a:r>
            <a:r>
              <a:rPr lang="ru-RU" sz="2000" dirty="0" smtClean="0"/>
              <a:t>творчеству, формирование </a:t>
            </a:r>
            <a:r>
              <a:rPr lang="ru-RU" sz="2000" dirty="0"/>
              <a:t>и </a:t>
            </a:r>
            <a:r>
              <a:rPr lang="ru-RU" sz="2000" dirty="0" smtClean="0"/>
              <a:t>совершенствование </a:t>
            </a:r>
            <a:r>
              <a:rPr lang="ru-RU" sz="2000" dirty="0"/>
              <a:t>двигательных </a:t>
            </a:r>
            <a:r>
              <a:rPr lang="ru-RU" sz="2000" dirty="0" smtClean="0"/>
              <a:t>умений и навыков, приобщение </a:t>
            </a:r>
            <a:r>
              <a:rPr lang="ru-RU" sz="2000" dirty="0"/>
              <a:t>обучающихся к здоровому образу жизни посредством обучения основам фитнес-аэробики </a:t>
            </a:r>
            <a:r>
              <a:rPr lang="ru-RU" sz="2000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Рисунок 5" descr="C:\Users\User\Desktop\работа\спорткомплексфото\тел 59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4" t="37825" r="42134" b="10545"/>
          <a:stretch/>
        </p:blipFill>
        <p:spPr bwMode="auto">
          <a:xfrm>
            <a:off x="5540991" y="3270867"/>
            <a:ext cx="3248166" cy="2770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работа\спорткомплексфото\тел 5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44" y="3696246"/>
            <a:ext cx="3794078" cy="2961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0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</a:t>
            </a:r>
            <a:r>
              <a:rPr lang="ru-RU" dirty="0"/>
              <a:t> </a:t>
            </a:r>
            <a:r>
              <a:rPr lang="ru-RU" dirty="0" smtClean="0"/>
              <a:t>спортивно-массовых мероприятиях.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1930400"/>
            <a:ext cx="2954559" cy="1263175"/>
          </a:xfrm>
        </p:spPr>
        <p:txBody>
          <a:bodyPr/>
          <a:lstStyle/>
          <a:p>
            <a:pPr algn="ctr"/>
            <a:r>
              <a:rPr lang="ru-RU" sz="1600" dirty="0" smtClean="0"/>
              <a:t>Серебряные призёры  регионального этапа  Всероссийского онлайн-фестиваля  «</a:t>
            </a:r>
            <a:r>
              <a:rPr lang="ru-RU" sz="1600" dirty="0" err="1" smtClean="0"/>
              <a:t>Трофи</a:t>
            </a:r>
            <a:r>
              <a:rPr lang="ru-RU" sz="1600" dirty="0" smtClean="0"/>
              <a:t>-ПРО» (2022 год)</a:t>
            </a:r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227092" y="1930401"/>
            <a:ext cx="3889611" cy="411096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Награждение  золотыми знаками отличия ВФСК ГТО (2022 </a:t>
            </a:r>
            <a:r>
              <a:rPr lang="ru-RU" sz="1600" dirty="0"/>
              <a:t>год</a:t>
            </a:r>
            <a:r>
              <a:rPr lang="ru-RU" sz="1600" dirty="0" smtClean="0"/>
              <a:t>)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666768"/>
            <a:ext cx="3404406" cy="1875082"/>
          </a:xfrm>
        </p:spPr>
      </p:pic>
      <p:pic>
        <p:nvPicPr>
          <p:cNvPr id="12" name="Рисунок 11" descr="https://sun9-62.userapi.com/impg/rsrAZhzY15CwdJnCaExFWsB5DUeW6lPYTwBZ0Q/lsi03VPieaI.jpg?size=1280x961&amp;quality=95&amp;sign=dde9648c86a814580ccf4fbe9cb4e4b8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70" y="2713663"/>
            <a:ext cx="3930554" cy="2649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9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</a:t>
            </a:r>
            <a:r>
              <a:rPr lang="ru-RU" dirty="0"/>
              <a:t> </a:t>
            </a:r>
            <a:r>
              <a:rPr lang="ru-RU" dirty="0" smtClean="0"/>
              <a:t>спортивно-массовых мероприятиях.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1930401"/>
            <a:ext cx="2954559" cy="812800"/>
          </a:xfrm>
        </p:spPr>
        <p:txBody>
          <a:bodyPr/>
          <a:lstStyle/>
          <a:p>
            <a:pPr algn="ctr"/>
            <a:r>
              <a:rPr lang="ru-RU" sz="1600" dirty="0" smtClean="0"/>
              <a:t>Бронзовые призеры  первенства Липецкой области по фитнес-аэробике (2022 год)</a:t>
            </a:r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227092" y="1930401"/>
            <a:ext cx="3889611" cy="411096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Победители Чемпионата Липецкой области по фитнес-аэробике (2022 </a:t>
            </a:r>
            <a:r>
              <a:rPr lang="ru-RU" sz="1600" dirty="0"/>
              <a:t>год</a:t>
            </a:r>
            <a:r>
              <a:rPr lang="ru-RU" sz="1600" dirty="0" smtClean="0"/>
              <a:t>)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https://sun9-78.userapi.com/impg/BsUuQlAc-NK7cuvPGtGanWiRhwV2d0JGQBforQ/w4a3KXO-lcY.jpg?size=1280x589&amp;quality=96&amp;sign=bff94e1d389dab70b76a3ebb1c450b5a&amp;type=album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r="16689"/>
          <a:stretch/>
        </p:blipFill>
        <p:spPr bwMode="auto">
          <a:xfrm>
            <a:off x="675745" y="3426641"/>
            <a:ext cx="3486821" cy="24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sun1-24.userapi.com/impg/o_rjcMOqwDaHocp0M3GTdj5S-9MFCWUHbtoNZw/F_CqdIkz9Ps.jpg?size=1280x589&amp;quality=96&amp;sign=066b1471fce35484d4ed72a2cb987290&amp;type=albu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14537" r="24894"/>
          <a:stretch/>
        </p:blipFill>
        <p:spPr bwMode="auto">
          <a:xfrm>
            <a:off x="5069794" y="3033599"/>
            <a:ext cx="4204208" cy="2804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95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воспитанников в </a:t>
            </a:r>
            <a:r>
              <a:rPr lang="ru-RU" dirty="0"/>
              <a:t> </a:t>
            </a:r>
            <a:r>
              <a:rPr lang="ru-RU" dirty="0" smtClean="0"/>
              <a:t>спортивно-массовых мероприятиях.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5745" y="1930401"/>
            <a:ext cx="2954559" cy="812800"/>
          </a:xfrm>
        </p:spPr>
        <p:txBody>
          <a:bodyPr/>
          <a:lstStyle/>
          <a:p>
            <a:pPr algn="ctr"/>
            <a:r>
              <a:rPr lang="ru-RU" sz="1600" dirty="0" smtClean="0"/>
              <a:t>Бронзовые призеры  первенства Липецкой области по фитнес-аэробике (2022 год)</a:t>
            </a:r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227092" y="1930401"/>
            <a:ext cx="3889611" cy="411096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Победители Чемпионата Липецкой области по фитнес-аэробике (2022 </a:t>
            </a:r>
            <a:r>
              <a:rPr lang="ru-RU" sz="1600" dirty="0"/>
              <a:t>год</a:t>
            </a:r>
            <a:r>
              <a:rPr lang="ru-RU" sz="1600" dirty="0" smtClean="0"/>
              <a:t>)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https://sun9-78.userapi.com/impg/BsUuQlAc-NK7cuvPGtGanWiRhwV2d0JGQBforQ/w4a3KXO-lcY.jpg?size=1280x589&amp;quality=96&amp;sign=bff94e1d389dab70b76a3ebb1c450b5a&amp;type=album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r="16689"/>
          <a:stretch/>
        </p:blipFill>
        <p:spPr bwMode="auto">
          <a:xfrm>
            <a:off x="675745" y="3426641"/>
            <a:ext cx="3486821" cy="24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sun1-24.userapi.com/impg/o_rjcMOqwDaHocp0M3GTdj5S-9MFCWUHbtoNZw/F_CqdIkz9Ps.jpg?size=1280x589&amp;quality=96&amp;sign=066b1471fce35484d4ed72a2cb987290&amp;type=albu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t="14537" r="24894"/>
          <a:stretch/>
        </p:blipFill>
        <p:spPr bwMode="auto">
          <a:xfrm>
            <a:off x="5069794" y="3033599"/>
            <a:ext cx="4204208" cy="2804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91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нятие на спорткомплекс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74090"/>
          </a:xfrm>
        </p:spPr>
        <p:txBody>
          <a:bodyPr>
            <a:normAutofit/>
          </a:bodyPr>
          <a:lstStyle/>
          <a:p>
            <a:pPr algn="ctr"/>
            <a:r>
              <a:rPr lang="ru-RU" sz="4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! </a:t>
            </a:r>
            <a:br>
              <a:rPr lang="ru-RU" sz="4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https://sun9-84.userapi.com/impf/c857328/v857328602/6812e/c5p4Zed0HVU.jpg?size=1280x854&amp;quality=96&amp;sign=d8d2d349a2776fa280c359950eb6f8db&amp;type=album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3" r="14049"/>
          <a:stretch/>
        </p:blipFill>
        <p:spPr bwMode="auto">
          <a:xfrm>
            <a:off x="1236401" y="1734256"/>
            <a:ext cx="7279802" cy="4898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79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8364"/>
            <a:ext cx="8596668" cy="1023582"/>
          </a:xfrm>
        </p:spPr>
        <p:txBody>
          <a:bodyPr/>
          <a:lstStyle/>
          <a:p>
            <a:pPr algn="ctr"/>
            <a:r>
              <a:rPr lang="ru-RU" dirty="0" smtClean="0"/>
              <a:t>Актуальность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712" y="914400"/>
            <a:ext cx="9689911" cy="5031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sz="2000" dirty="0" smtClean="0"/>
              <a:t>Фитнес-аэробика может предложить </a:t>
            </a:r>
            <a:r>
              <a:rPr lang="ru-RU" sz="2000" dirty="0"/>
              <a:t>современному подростку:</a:t>
            </a:r>
            <a:br>
              <a:rPr lang="ru-RU" sz="2000" dirty="0"/>
            </a:br>
            <a:r>
              <a:rPr lang="ru-RU" sz="2000" dirty="0"/>
              <a:t> Двигательную активность</a:t>
            </a:r>
            <a:br>
              <a:rPr lang="ru-RU" sz="2000" dirty="0"/>
            </a:br>
            <a:r>
              <a:rPr lang="ru-RU" sz="2000" dirty="0"/>
              <a:t> Разнообразие движений</a:t>
            </a:r>
            <a:br>
              <a:rPr lang="ru-RU" sz="2000" dirty="0"/>
            </a:br>
            <a:r>
              <a:rPr lang="ru-RU" sz="2000" dirty="0"/>
              <a:t> Увлекательную познавательную деятельность</a:t>
            </a:r>
            <a:br>
              <a:rPr lang="ru-RU" sz="2000" dirty="0"/>
            </a:br>
            <a:r>
              <a:rPr lang="ru-RU" sz="2000" dirty="0"/>
              <a:t> Здоровый образ жизни</a:t>
            </a:r>
            <a:br>
              <a:rPr lang="ru-RU" sz="2000" dirty="0"/>
            </a:br>
            <a:r>
              <a:rPr lang="ru-RU" sz="2000" dirty="0"/>
              <a:t> Спортивные достижения </a:t>
            </a:r>
            <a:br>
              <a:rPr lang="ru-RU" sz="2000" dirty="0"/>
            </a:br>
            <a:r>
              <a:rPr lang="ru-RU" sz="2000" dirty="0"/>
              <a:t>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Рисунок 3" descr="C:\Users\User\Desktop\работа\спорткомплексфото\тел 66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t="37229" r="11273"/>
          <a:stretch/>
        </p:blipFill>
        <p:spPr bwMode="auto">
          <a:xfrm>
            <a:off x="5322627" y="3712192"/>
            <a:ext cx="4189862" cy="2929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22.userapi.com/impg/kg6QtUUkb0LAxz7XKOlk7lNK02EhDm3iiVlAlw/t0UBTfA-Z1w.jpg?size=1280x853&amp;quality=96&amp;sign=573582d8ff2a83433bb4c38e0278277e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4" y="3452884"/>
            <a:ext cx="3131239" cy="2866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8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868" y="118281"/>
            <a:ext cx="8596668" cy="782471"/>
          </a:xfrm>
        </p:spPr>
        <p:txBody>
          <a:bodyPr/>
          <a:lstStyle/>
          <a:p>
            <a:pPr algn="ctr"/>
            <a:r>
              <a:rPr lang="ru-RU" dirty="0" smtClean="0"/>
              <a:t>Основная идея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991" y="1146413"/>
            <a:ext cx="9198591" cy="5813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В процессе освоения программы обучающиеся </a:t>
            </a:r>
            <a:r>
              <a:rPr lang="ru-RU" sz="2000" dirty="0"/>
              <a:t>приобретают знания, умения и навыки  в</a:t>
            </a:r>
            <a:r>
              <a:rPr lang="ru-RU" sz="2000" dirty="0" smtClean="0"/>
              <a:t>  хореографии и разных направлениях  аэробики (классическая фитнес-аэробика, степ-аэробика, </a:t>
            </a:r>
            <a:r>
              <a:rPr lang="ru-RU" sz="2000" dirty="0" err="1" smtClean="0"/>
              <a:t>фитбол</a:t>
            </a:r>
            <a:r>
              <a:rPr lang="ru-RU" sz="2000" dirty="0" smtClean="0"/>
              <a:t>-аэробика, хип-хоп-аэробика), приобщаются </a:t>
            </a:r>
            <a:r>
              <a:rPr lang="ru-RU" sz="2000" dirty="0"/>
              <a:t>к здоровому </a:t>
            </a:r>
            <a:r>
              <a:rPr lang="ru-RU" sz="2000" dirty="0" smtClean="0"/>
              <a:t>образу жизни.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026" name="Picture 2" descr="https://sun9-83.userapi.com/impf/c857328/v857328602/68185/6kgdd9yIh4M.jpg?size=1280x854&amp;quality=96&amp;sign=5cdd8510c1c438954b1e3f8db10edb3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r="715"/>
          <a:stretch/>
        </p:blipFill>
        <p:spPr bwMode="auto">
          <a:xfrm>
            <a:off x="5011808" y="4162566"/>
            <a:ext cx="4499563" cy="256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sun9-81.userapi.com/impg/yCPiHXn78tcgTL7dhkjHiNkyYofZZ70cJZYQ_Q/8fCesLwG8hc.jpg?size=474x1080&amp;quality=95&amp;sign=56923200887202fab6afaf35a3a003b5&amp;type=album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37685" r="25104" b="39022"/>
          <a:stretch/>
        </p:blipFill>
        <p:spPr bwMode="auto">
          <a:xfrm>
            <a:off x="772868" y="4198285"/>
            <a:ext cx="3253222" cy="2525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85.userapi.com/impg/zlU2GCxLH76iqRbXB9S3sxLm8RZfmvDrYZzaDg/OFbjbldm-kE.jpg?size=1280x853&amp;quality=96&amp;sign=595f6b7add1667ef71843d340bce8b2e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2" r="-539" b="21800"/>
          <a:stretch/>
        </p:blipFill>
        <p:spPr bwMode="auto">
          <a:xfrm>
            <a:off x="2455800" y="2391166"/>
            <a:ext cx="4805789" cy="1675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77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6604"/>
            <a:ext cx="8596668" cy="1241946"/>
          </a:xfrm>
        </p:spPr>
        <p:txBody>
          <a:bodyPr/>
          <a:lstStyle/>
          <a:p>
            <a:pPr algn="ctr"/>
            <a:r>
              <a:rPr lang="ru-RU" dirty="0" smtClean="0"/>
              <a:t>Отличительные особенности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28551"/>
            <a:ext cx="8596668" cy="45128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</a:t>
            </a:r>
            <a:r>
              <a:rPr lang="ru-RU" sz="2000" dirty="0" smtClean="0"/>
              <a:t>Программа </a:t>
            </a:r>
            <a:r>
              <a:rPr lang="ru-RU" sz="2000" dirty="0"/>
              <a:t>разработана и адаптирована к условиям  </a:t>
            </a:r>
            <a:r>
              <a:rPr lang="ru-RU" sz="2000" dirty="0" smtClean="0"/>
              <a:t>учреждений </a:t>
            </a:r>
            <a:r>
              <a:rPr lang="ru-RU" sz="2000" dirty="0"/>
              <a:t>дополнительного образования. Ее содержательная основа универсальна и позволяет строить образовательный процесс с детьми </a:t>
            </a:r>
            <a:r>
              <a:rPr lang="ru-RU" sz="2000" dirty="0" smtClean="0"/>
              <a:t> </a:t>
            </a:r>
            <a:r>
              <a:rPr lang="ru-RU" sz="2000" dirty="0"/>
              <a:t>школьного возраста, учитывая их возрастные особенности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sun9-13.userapi.com/impg/wMdAl6ZOpVtr7zx6p5WSZYrhCLFaIzkf1sqtdQ/9FlgmRmLXd8.jpg?size=810x1080&amp;quality=95&amp;sign=fccf160b8fbeb9ca1cebdf96180c15f5&amp;type=alb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41642" r="1735"/>
          <a:stretch/>
        </p:blipFill>
        <p:spPr bwMode="auto">
          <a:xfrm>
            <a:off x="1023583" y="3767491"/>
            <a:ext cx="3111690" cy="2682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87.userapi.com/impf/c852236/v852236056/1cdc00/fg8WNTtVvtM.jpg?size=1280x850&amp;quality=96&amp;sign=74345a2fb48ee9b72145599e21fb78a1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6" r="20881" b="1213"/>
          <a:stretch/>
        </p:blipFill>
        <p:spPr bwMode="auto">
          <a:xfrm>
            <a:off x="5595583" y="3647984"/>
            <a:ext cx="2975212" cy="29212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59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Задачи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46663"/>
            <a:ext cx="8596668" cy="459469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Образовательные:</a:t>
            </a:r>
            <a:br>
              <a:rPr lang="ru-RU" b="1" dirty="0"/>
            </a:br>
            <a:r>
              <a:rPr lang="ru-RU" dirty="0"/>
              <a:t> совершенствование технику выполнения физических упражнений;</a:t>
            </a:r>
            <a:br>
              <a:rPr lang="ru-RU" dirty="0"/>
            </a:br>
            <a:r>
              <a:rPr lang="ru-RU" dirty="0"/>
              <a:t> формирование у детей </a:t>
            </a:r>
            <a:r>
              <a:rPr lang="ru-RU" dirty="0" smtClean="0"/>
              <a:t>системы </a:t>
            </a:r>
            <a:r>
              <a:rPr lang="ru-RU" dirty="0"/>
              <a:t>теоретических знаний о здоровье</a:t>
            </a:r>
            <a:br>
              <a:rPr lang="ru-RU" dirty="0"/>
            </a:br>
            <a:r>
              <a:rPr lang="ru-RU" dirty="0"/>
              <a:t>человека, физической культуре и спорте, фитнес-аэробике</a:t>
            </a:r>
            <a:br>
              <a:rPr lang="ru-RU" dirty="0"/>
            </a:br>
            <a:r>
              <a:rPr lang="ru-RU" dirty="0"/>
              <a:t> освоение техники выполнения базовых шагов и движений в </a:t>
            </a:r>
            <a:r>
              <a:rPr lang="ru-RU" dirty="0" smtClean="0"/>
              <a:t>фитнес-аэробике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 приобретение опыта, достижение стабильности </a:t>
            </a:r>
            <a:r>
              <a:rPr lang="ru-RU" dirty="0" smtClean="0"/>
              <a:t>выступлений, достижение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высоких результатов на спортивных соревнованиях 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https://sun9-79.userapi.com/impg/QNq_iPLSzbPu6kBZ-wdQQvcjs6Pew_C944RW-Q/5BFSMXekf9Q.jpg?size=1280x850&amp;quality=96&amp;sign=b21356ce0cc57a158507558b58c41a22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37" y="4067033"/>
            <a:ext cx="3535061" cy="239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85.userapi.com/impg/V_TsFttDAonECXpvhi9I2bt93Radv6KRygKhQg/nhhiogxj1pQ.jpg?size=1280x960&amp;quality=95&amp;sign=dd0b53ed53ad522f9dd2f685924f82a6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30" y="4162568"/>
            <a:ext cx="3080485" cy="2297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9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7546"/>
            <a:ext cx="8596668" cy="1173708"/>
          </a:xfrm>
        </p:spPr>
        <p:txBody>
          <a:bodyPr/>
          <a:lstStyle/>
          <a:p>
            <a:pPr algn="ctr"/>
            <a:r>
              <a:rPr lang="ru-RU" dirty="0"/>
              <a:t>Задачи 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37230"/>
            <a:ext cx="8596668" cy="559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Развивающие:</a:t>
            </a:r>
            <a:br>
              <a:rPr lang="ru-RU" b="1" dirty="0"/>
            </a:br>
            <a:r>
              <a:rPr lang="ru-RU" dirty="0"/>
              <a:t> развивать </a:t>
            </a:r>
            <a:r>
              <a:rPr lang="ru-RU" dirty="0" smtClean="0"/>
              <a:t>потребности </a:t>
            </a:r>
            <a:r>
              <a:rPr lang="ru-RU" dirty="0"/>
              <a:t>каждого учащегося в активном тренировочном</a:t>
            </a:r>
            <a:br>
              <a:rPr lang="ru-RU" dirty="0"/>
            </a:br>
            <a:r>
              <a:rPr lang="ru-RU" dirty="0"/>
              <a:t>процессе,</a:t>
            </a:r>
            <a:br>
              <a:rPr lang="ru-RU" dirty="0"/>
            </a:br>
            <a:r>
              <a:rPr lang="ru-RU" dirty="0"/>
              <a:t> развить координацию движений и основные физические </a:t>
            </a:r>
            <a:r>
              <a:rPr lang="ru-RU" dirty="0" smtClean="0"/>
              <a:t>качества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(</a:t>
            </a:r>
            <a:r>
              <a:rPr lang="ru-RU" dirty="0" smtClean="0"/>
              <a:t>силу</a:t>
            </a:r>
            <a:r>
              <a:rPr lang="ru-RU" dirty="0"/>
              <a:t>, ловкость, быстроту </a:t>
            </a:r>
            <a:r>
              <a:rPr lang="ru-RU" dirty="0" smtClean="0"/>
              <a:t>реакции);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 развивать двигательные способности посредством фитнес-аэробики;</a:t>
            </a:r>
            <a:br>
              <a:rPr lang="ru-RU" dirty="0"/>
            </a:br>
            <a:r>
              <a:rPr lang="ru-RU" dirty="0"/>
              <a:t> формировать навыки самостоятельных занятий физическими</a:t>
            </a:r>
            <a:br>
              <a:rPr lang="ru-RU" dirty="0"/>
            </a:br>
            <a:r>
              <a:rPr lang="ru-RU" dirty="0"/>
              <a:t>упражнениями во время досуга;</a:t>
            </a:r>
            <a:br>
              <a:rPr lang="ru-RU" dirty="0"/>
            </a:br>
            <a:r>
              <a:rPr lang="ru-RU" dirty="0"/>
              <a:t> развивать музыкальность под влиянием многообразных и ярких</a:t>
            </a:r>
            <a:br>
              <a:rPr lang="ru-RU" dirty="0"/>
            </a:br>
            <a:r>
              <a:rPr lang="ru-RU" dirty="0"/>
              <a:t>впечатлений,</a:t>
            </a:r>
            <a:br>
              <a:rPr lang="ru-RU" dirty="0"/>
            </a:br>
            <a:r>
              <a:rPr lang="ru-RU" dirty="0"/>
              <a:t> развивать личностно-творческого отношение путем активной</a:t>
            </a:r>
            <a:br>
              <a:rPr lang="ru-RU" dirty="0"/>
            </a:br>
            <a:r>
              <a:rPr lang="ru-RU" dirty="0"/>
              <a:t>спортивной деятельности, любви к публичным выступлениям,</a:t>
            </a:r>
            <a:br>
              <a:rPr lang="ru-RU" dirty="0"/>
            </a:br>
            <a:r>
              <a:rPr lang="ru-RU" dirty="0"/>
              <a:t>ответственное отношения к своему здоровью.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https://sun9-79.userapi.com/impg/A7-DrXmi0k2aDFb_2YBfbn8S00w2_ADhWbIKgg/gV-h-Dc1Uc0.jpg?size=1280x960&amp;quality=95&amp;sign=1fc4a5e80b14cd0de6ed0c8be5a835cd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11998"/>
          <a:stretch/>
        </p:blipFill>
        <p:spPr bwMode="auto">
          <a:xfrm>
            <a:off x="6981486" y="4503761"/>
            <a:ext cx="2292516" cy="2019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0" y="4960960"/>
            <a:ext cx="2229134" cy="1671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48" y="4746008"/>
            <a:ext cx="2370161" cy="17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5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Задачи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01255"/>
            <a:ext cx="8596668" cy="454010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/>
              <a:t>Воспитательные:</a:t>
            </a:r>
            <a:br>
              <a:rPr lang="ru-RU" b="1" dirty="0"/>
            </a:br>
            <a:r>
              <a:rPr lang="ru-RU" dirty="0"/>
              <a:t> воспитывать устойчивый интерес учащихся к занятиям </a:t>
            </a:r>
            <a:r>
              <a:rPr lang="ru-RU" dirty="0" smtClean="0"/>
              <a:t>фитнес-аэробикой </a:t>
            </a:r>
            <a:r>
              <a:rPr lang="ru-RU" dirty="0"/>
              <a:t>и спортом;</a:t>
            </a:r>
            <a:br>
              <a:rPr lang="ru-RU" dirty="0"/>
            </a:br>
            <a:r>
              <a:rPr lang="ru-RU" dirty="0"/>
              <a:t> воспитывать волю, дисциплину и трудовые навыки</a:t>
            </a:r>
            <a:r>
              <a:rPr lang="ru-RU" dirty="0" smtClean="0"/>
              <a:t>;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 воспитывать нравственные, морально-волевые и эстетические качества;</a:t>
            </a:r>
            <a:br>
              <a:rPr lang="ru-RU" dirty="0"/>
            </a:br>
            <a:r>
              <a:rPr lang="ru-RU" dirty="0"/>
              <a:t> воспитывать силу и яркость воображения, пробуждение активной</a:t>
            </a:r>
            <a:br>
              <a:rPr lang="ru-RU" dirty="0"/>
            </a:br>
            <a:r>
              <a:rPr lang="ru-RU" dirty="0"/>
              <a:t>заинтересованности учащихся в публичных выступлениях.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s://sun9-20.userapi.com/impg/15eBKNbQGhJwwGXT2fNPAdhJaGIEcdZLuuXKjw/upTExeN7t78.jpg?size=810x1080&amp;quality=95&amp;sign=cb433889add9a5b4b89f279926ee47c4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r="16846"/>
          <a:stretch/>
        </p:blipFill>
        <p:spPr bwMode="auto">
          <a:xfrm>
            <a:off x="5486400" y="3593888"/>
            <a:ext cx="2729551" cy="3086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7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682</TotalTime>
  <Words>667</Words>
  <Application>Microsoft Office PowerPoint</Application>
  <PresentationFormat>Широкоэкранный</PresentationFormat>
  <Paragraphs>111</Paragraphs>
  <Slides>34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Trebuchet MS</vt:lpstr>
      <vt:lpstr>Wingdings</vt:lpstr>
      <vt:lpstr>Wingdings 3</vt:lpstr>
      <vt:lpstr>Грань</vt:lpstr>
      <vt:lpstr>Муниципальное бюджетное учреждение дополнительного образования «Детско-юношеская спортивная школа Усманского муниципального района Липецкой области»</vt:lpstr>
      <vt:lpstr>Целевая группа</vt:lpstr>
      <vt:lpstr>Цель программы</vt:lpstr>
      <vt:lpstr>Актуальность программы</vt:lpstr>
      <vt:lpstr>Основная идея программы</vt:lpstr>
      <vt:lpstr>Отличительные особенности программы</vt:lpstr>
      <vt:lpstr>Задачи программы</vt:lpstr>
      <vt:lpstr>Задачи программы</vt:lpstr>
      <vt:lpstr>Задачи программы</vt:lpstr>
      <vt:lpstr>Задачи программы</vt:lpstr>
      <vt:lpstr>Содержание программы</vt:lpstr>
      <vt:lpstr>Ожидаемые результаты</vt:lpstr>
      <vt:lpstr>Ожидаемые результаты</vt:lpstr>
      <vt:lpstr>Ожидаемые результаты</vt:lpstr>
      <vt:lpstr>Ожидаемые результаты</vt:lpstr>
      <vt:lpstr>Ожидаемые результаты</vt:lpstr>
      <vt:lpstr>Участие воспитанников в  спортивно-массовых мероприятиях.</vt:lpstr>
      <vt:lpstr>Участие воспитанников в  спортивно-массовых мероприятиях.</vt:lpstr>
      <vt:lpstr>Участие воспитанников  в спортивно-массовых мероприятиях</vt:lpstr>
      <vt:lpstr>Участие воспитанников  в спортивно-массовых мероприятиях</vt:lpstr>
      <vt:lpstr>Участие воспитанников  в спортивно-массовых мероприятиях</vt:lpstr>
      <vt:lpstr>Участие воспитанников в спортивно-массовых мероприятиях</vt:lpstr>
      <vt:lpstr>Участие воспитанников в спортивно-массовых мероприятиях</vt:lpstr>
      <vt:lpstr>Участие воспитанников в спортивно-массовых мероприятиях</vt:lpstr>
      <vt:lpstr>Участие воспитанников в спортивно-массовых мероприятиях</vt:lpstr>
      <vt:lpstr>Участие воспитанников в  спортивно-массовых мероприятиях.</vt:lpstr>
      <vt:lpstr>Участие воспитанников в  спортивно-массовых мероприятиях.</vt:lpstr>
      <vt:lpstr>Участие воспитанников в  спортивно-массовых мероприятиях.</vt:lpstr>
      <vt:lpstr>Участие воспитанников в  спортивно-массовых мероприятиях.</vt:lpstr>
      <vt:lpstr>Участие воспитанников в  спортивно-массовых мероприятиях.</vt:lpstr>
      <vt:lpstr>Участие воспитанников в  спортивно-массовых мероприятиях.</vt:lpstr>
      <vt:lpstr>Участие воспитанников в  спортивно-массовых мероприятиях.</vt:lpstr>
      <vt:lpstr>Презентация PowerPoint</vt:lpstr>
      <vt:lpstr>Спасибо за внимание 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дополнительного образования «Детско-юношеская спортивная школа Усманского муниципального района Липецкой области»</dc:title>
  <dc:creator>User</dc:creator>
  <cp:lastModifiedBy>Admin</cp:lastModifiedBy>
  <cp:revision>55</cp:revision>
  <dcterms:created xsi:type="dcterms:W3CDTF">2022-10-11T13:08:35Z</dcterms:created>
  <dcterms:modified xsi:type="dcterms:W3CDTF">2022-11-30T13:28:02Z</dcterms:modified>
</cp:coreProperties>
</file>